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71" r:id="rId2"/>
    <p:sldId id="280" r:id="rId3"/>
    <p:sldId id="281" r:id="rId4"/>
    <p:sldId id="282" r:id="rId5"/>
    <p:sldId id="279" r:id="rId6"/>
    <p:sldId id="272" r:id="rId7"/>
    <p:sldId id="275" r:id="rId8"/>
    <p:sldId id="276" r:id="rId9"/>
    <p:sldId id="274" r:id="rId10"/>
    <p:sldId id="277" r:id="rId11"/>
    <p:sldId id="273"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a:srgbClr val="FF33CC"/>
    <a:srgbClr val="9900CC"/>
    <a:srgbClr val="33CC33"/>
    <a:srgbClr val="0033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00" y="-29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86362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647667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2366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3199344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123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3451871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161959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16025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52749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2604B6-F1A3-48AB-AABE-FCC0CC22DE96}" type="datetimeFigureOut">
              <a:rPr lang="en-US" smtClean="0"/>
              <a:t>05-03-2022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1405376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2604B6-F1A3-48AB-AABE-FCC0CC22DE96}" type="datetimeFigureOut">
              <a:rPr lang="en-US" smtClean="0"/>
              <a:t>05-03-2022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690686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2604B6-F1A3-48AB-AABE-FCC0CC22DE96}" type="datetimeFigureOut">
              <a:rPr lang="en-US" smtClean="0"/>
              <a:t>05-03-2022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338896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42604B6-F1A3-48AB-AABE-FCC0CC22DE96}" type="datetimeFigureOut">
              <a:rPr lang="en-US" smtClean="0"/>
              <a:t>05-03-2022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70167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2604B6-F1A3-48AB-AABE-FCC0CC22DE96}" type="datetimeFigureOut">
              <a:rPr lang="en-US" smtClean="0"/>
              <a:t>05-03-2022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2025096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2604B6-F1A3-48AB-AABE-FCC0CC22DE96}" type="datetimeFigureOut">
              <a:rPr lang="en-US" smtClean="0"/>
              <a:t>05-03-2022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39D9B-B79A-41B5-B691-F971AA1F6AEC}" type="slidenum">
              <a:rPr lang="en-US" smtClean="0"/>
              <a:t>‹#›</a:t>
            </a:fld>
            <a:endParaRPr lang="en-US"/>
          </a:p>
        </p:txBody>
      </p:sp>
    </p:spTree>
    <p:extLst>
      <p:ext uri="{BB962C8B-B14F-4D97-AF65-F5344CB8AC3E}">
        <p14:creationId xmlns:p14="http://schemas.microsoft.com/office/powerpoint/2010/main" val="1857334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39D9B-B79A-41B5-B691-F971AA1F6AEC}" type="slidenum">
              <a:rPr lang="en-US" smtClean="0"/>
              <a:t>‹#›</a:t>
            </a:fld>
            <a:endParaRPr lang="en-US"/>
          </a:p>
        </p:txBody>
      </p:sp>
      <p:sp>
        <p:nvSpPr>
          <p:cNvPr id="5" name="Date Placeholder 4"/>
          <p:cNvSpPr>
            <a:spLocks noGrp="1"/>
          </p:cNvSpPr>
          <p:nvPr>
            <p:ph type="dt" sz="half" idx="10"/>
          </p:nvPr>
        </p:nvSpPr>
        <p:spPr/>
        <p:txBody>
          <a:bodyPr/>
          <a:lstStyle/>
          <a:p>
            <a:fld id="{642604B6-F1A3-48AB-AABE-FCC0CC22DE96}" type="datetimeFigureOut">
              <a:rPr lang="en-US" smtClean="0"/>
              <a:t>05-03-2022</a:t>
            </a:fld>
            <a:endParaRPr lang="en-US"/>
          </a:p>
        </p:txBody>
      </p:sp>
    </p:spTree>
    <p:extLst>
      <p:ext uri="{BB962C8B-B14F-4D97-AF65-F5344CB8AC3E}">
        <p14:creationId xmlns:p14="http://schemas.microsoft.com/office/powerpoint/2010/main" val="284080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2604B6-F1A3-48AB-AABE-FCC0CC22DE96}" type="datetimeFigureOut">
              <a:rPr lang="en-US" smtClean="0"/>
              <a:t>05-03-2022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3339D9B-B79A-41B5-B691-F971AA1F6AEC}" type="slidenum">
              <a:rPr lang="en-US" smtClean="0"/>
              <a:t>‹#›</a:t>
            </a:fld>
            <a:endParaRPr lang="en-US"/>
          </a:p>
        </p:txBody>
      </p:sp>
    </p:spTree>
    <p:extLst>
      <p:ext uri="{BB962C8B-B14F-4D97-AF65-F5344CB8AC3E}">
        <p14:creationId xmlns:p14="http://schemas.microsoft.com/office/powerpoint/2010/main" val="192340291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B45EEE1-63BB-4D1B-92A8-174596DA168B}"/>
              </a:ext>
            </a:extLst>
          </p:cNvPr>
          <p:cNvSpPr>
            <a:spLocks noGrp="1"/>
          </p:cNvSpPr>
          <p:nvPr>
            <p:ph type="subTitle" idx="1"/>
          </p:nvPr>
        </p:nvSpPr>
        <p:spPr>
          <a:xfrm>
            <a:off x="748763" y="222143"/>
            <a:ext cx="10734674" cy="600817"/>
          </a:xfrm>
        </p:spPr>
        <p:txBody>
          <a:bodyPr>
            <a:normAutofit/>
          </a:bodyPr>
          <a:lstStyle/>
          <a:p>
            <a:pPr algn="ctr"/>
            <a:r>
              <a:rPr lang="en-US" sz="3000" b="1" i="1" err="1" smtClean="0">
                <a:solidFill>
                  <a:srgbClr val="FF0000"/>
                </a:solidFill>
                <a:effectLst/>
                <a:latin typeface="Times New Roman" panose="02020603050405020304" pitchFamily="18" charset="0"/>
                <a:ea typeface="Calibri" panose="020F0502020204030204" pitchFamily="34" charset="0"/>
              </a:rPr>
              <a:t>Bài</a:t>
            </a:r>
            <a:r>
              <a:rPr lang="en-US" sz="3000" b="1" i="1" smtClean="0">
                <a:solidFill>
                  <a:srgbClr val="FF0000"/>
                </a:solidFill>
                <a:effectLst/>
                <a:latin typeface="Times New Roman" panose="02020603050405020304" pitchFamily="18" charset="0"/>
                <a:ea typeface="Calibri" panose="020F0502020204030204" pitchFamily="34" charset="0"/>
              </a:rPr>
              <a:t> 14</a:t>
            </a:r>
            <a:r>
              <a:rPr lang="en-US" sz="3000" b="1" smtClean="0">
                <a:solidFill>
                  <a:srgbClr val="FF0000"/>
                </a:solidFill>
                <a:effectLst/>
                <a:latin typeface="Times New Roman" panose="02020603050405020304" pitchFamily="18" charset="0"/>
                <a:ea typeface="Calibri" panose="020F0502020204030204" pitchFamily="34" charset="0"/>
              </a:rPr>
              <a:t>: </a:t>
            </a:r>
            <a:r>
              <a:rPr lang="en-US" sz="3000" b="1" smtClean="0">
                <a:solidFill>
                  <a:srgbClr val="0000FF"/>
                </a:solidFill>
                <a:latin typeface="Times New Roman" panose="02020603050405020304" pitchFamily="18" charset="0"/>
                <a:ea typeface="Calibri" panose="020F0502020204030204" pitchFamily="34" charset="0"/>
              </a:rPr>
              <a:t>KIỂU DỮ LIỆU TỆP</a:t>
            </a:r>
            <a:endParaRPr lang="en-US" sz="3000" dirty="0">
              <a:solidFill>
                <a:srgbClr val="0000FF"/>
              </a:solidFill>
            </a:endParaRPr>
          </a:p>
        </p:txBody>
      </p:sp>
      <p:sp>
        <p:nvSpPr>
          <p:cNvPr id="4" name="Rectangle 3"/>
          <p:cNvSpPr/>
          <p:nvPr/>
        </p:nvSpPr>
        <p:spPr>
          <a:xfrm>
            <a:off x="1073917" y="1624404"/>
            <a:ext cx="2371162" cy="461665"/>
          </a:xfrm>
          <a:prstGeom prst="rect">
            <a:avLst/>
          </a:prstGeom>
        </p:spPr>
        <p:txBody>
          <a:bodyPr wrap="none">
            <a:spAutoFit/>
          </a:bodyPr>
          <a:lstStyle/>
          <a:p>
            <a:pPr fontAlgn="base"/>
            <a:r>
              <a:rPr lang="en-US" sz="2400" smtClean="0">
                <a:solidFill>
                  <a:srgbClr val="222222"/>
                </a:solidFill>
                <a:latin typeface="Times New Roman" panose="02020603050405020304" pitchFamily="18" charset="0"/>
                <a:cs typeface="Times New Roman" panose="02020603050405020304" pitchFamily="18" charset="0"/>
              </a:rPr>
              <a:t>1. </a:t>
            </a:r>
            <a:r>
              <a:rPr lang="en-US" sz="2400" dirty="0" err="1" smtClean="0">
                <a:solidFill>
                  <a:srgbClr val="222222"/>
                </a:solidFill>
                <a:latin typeface="Times New Roman" panose="02020603050405020304" pitchFamily="18" charset="0"/>
                <a:cs typeface="Times New Roman" panose="02020603050405020304" pitchFamily="18" charset="0"/>
              </a:rPr>
              <a:t>Khai</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báo</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mảng</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082733" y="2195250"/>
            <a:ext cx="2329484" cy="461665"/>
          </a:xfrm>
          <a:prstGeom prst="rect">
            <a:avLst/>
          </a:prstGeom>
        </p:spPr>
        <p:txBody>
          <a:bodyPr wrap="none">
            <a:spAutoFit/>
          </a:bodyPr>
          <a:lstStyle/>
          <a:p>
            <a:pPr fontAlgn="base"/>
            <a:r>
              <a:rPr lang="en-US" sz="2400" smtClean="0">
                <a:solidFill>
                  <a:srgbClr val="222222"/>
                </a:solidFill>
                <a:latin typeface="Times New Roman" panose="02020603050405020304" pitchFamily="18" charset="0"/>
                <a:cs typeface="Times New Roman" panose="02020603050405020304" pitchFamily="18" charset="0"/>
              </a:rPr>
              <a:t>2. </a:t>
            </a:r>
            <a:r>
              <a:rPr lang="en-US" sz="2400" dirty="0" err="1" smtClean="0">
                <a:solidFill>
                  <a:srgbClr val="222222"/>
                </a:solidFill>
                <a:latin typeface="Times New Roman" panose="02020603050405020304" pitchFamily="18" charset="0"/>
                <a:cs typeface="Times New Roman" panose="02020603050405020304" pitchFamily="18" charset="0"/>
              </a:rPr>
              <a:t>Khởi</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tạo</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mảng</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8" name="Rectangle 7"/>
          <p:cNvSpPr/>
          <p:nvPr/>
        </p:nvSpPr>
        <p:spPr>
          <a:xfrm>
            <a:off x="1080153" y="3299035"/>
            <a:ext cx="1850186" cy="461665"/>
          </a:xfrm>
          <a:prstGeom prst="rect">
            <a:avLst/>
          </a:prstGeom>
        </p:spPr>
        <p:txBody>
          <a:bodyPr wrap="none">
            <a:spAutoFit/>
          </a:bodyPr>
          <a:lstStyle/>
          <a:p>
            <a:pPr fontAlgn="base"/>
            <a:r>
              <a:rPr lang="en-US" sz="2400" dirty="0">
                <a:solidFill>
                  <a:srgbClr val="222222"/>
                </a:solidFill>
                <a:latin typeface="Times New Roman" panose="02020603050405020304" pitchFamily="18" charset="0"/>
                <a:cs typeface="Times New Roman" panose="02020603050405020304" pitchFamily="18" charset="0"/>
              </a:rPr>
              <a:t>4</a:t>
            </a:r>
            <a:r>
              <a:rPr lang="en-US" sz="240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Xuất</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mảng</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1080153" y="2774531"/>
            <a:ext cx="1919115" cy="461665"/>
          </a:xfrm>
          <a:prstGeom prst="rect">
            <a:avLst/>
          </a:prstGeom>
        </p:spPr>
        <p:txBody>
          <a:bodyPr wrap="none">
            <a:spAutoFit/>
          </a:bodyPr>
          <a:lstStyle/>
          <a:p>
            <a:pPr fontAlgn="base"/>
            <a:r>
              <a:rPr lang="en-US" sz="2400" dirty="0">
                <a:solidFill>
                  <a:srgbClr val="222222"/>
                </a:solidFill>
                <a:latin typeface="Times New Roman" panose="02020603050405020304" pitchFamily="18" charset="0"/>
                <a:cs typeface="Times New Roman" panose="02020603050405020304" pitchFamily="18" charset="0"/>
              </a:rPr>
              <a:t>3</a:t>
            </a:r>
            <a:r>
              <a:rPr lang="en-US" sz="240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Nhập</a:t>
            </a:r>
            <a:r>
              <a:rPr lang="en-US" sz="2400" dirty="0" smtClean="0">
                <a:solidFill>
                  <a:srgbClr val="222222"/>
                </a:solidFill>
                <a:latin typeface="Times New Roman" panose="02020603050405020304" pitchFamily="18" charset="0"/>
                <a:cs typeface="Times New Roman" panose="02020603050405020304" pitchFamily="18" charset="0"/>
              </a:rPr>
              <a:t> </a:t>
            </a:r>
            <a:r>
              <a:rPr lang="en-US" sz="2400" dirty="0" err="1" smtClean="0">
                <a:solidFill>
                  <a:srgbClr val="222222"/>
                </a:solidFill>
                <a:latin typeface="Times New Roman" panose="02020603050405020304" pitchFamily="18" charset="0"/>
                <a:cs typeface="Times New Roman" panose="02020603050405020304" pitchFamily="18" charset="0"/>
              </a:rPr>
              <a:t>mảng</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11" name="Rectangle 10"/>
          <p:cNvSpPr/>
          <p:nvPr/>
        </p:nvSpPr>
        <p:spPr>
          <a:xfrm>
            <a:off x="1080153" y="3798372"/>
            <a:ext cx="7438255" cy="461665"/>
          </a:xfrm>
          <a:prstGeom prst="rect">
            <a:avLst/>
          </a:prstGeom>
        </p:spPr>
        <p:txBody>
          <a:bodyPr wrap="none">
            <a:spAutoFit/>
          </a:bodyPr>
          <a:lstStyle/>
          <a:p>
            <a:pPr fontAlgn="base"/>
            <a:r>
              <a:rPr lang="en-US" sz="2400" dirty="0">
                <a:solidFill>
                  <a:srgbClr val="222222"/>
                </a:solidFill>
                <a:latin typeface="Times New Roman" panose="02020603050405020304" pitchFamily="18" charset="0"/>
                <a:cs typeface="Times New Roman" panose="02020603050405020304" pitchFamily="18" charset="0"/>
              </a:rPr>
              <a:t>5</a:t>
            </a:r>
            <a:r>
              <a:rPr lang="en-US" sz="2400" smtClean="0">
                <a:solidFill>
                  <a:srgbClr val="222222"/>
                </a:solidFill>
                <a:latin typeface="Times New Roman" panose="02020603050405020304" pitchFamily="18" charset="0"/>
                <a:cs typeface="Times New Roman" panose="02020603050405020304" pitchFamily="18" charset="0"/>
              </a:rPr>
              <a:t>. Nhập mảng với số phần tử cho trước, xuất mảng thoả đk</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1071189" y="4260053"/>
            <a:ext cx="5614037" cy="461665"/>
          </a:xfrm>
          <a:prstGeom prst="rect">
            <a:avLst/>
          </a:prstGeom>
        </p:spPr>
        <p:txBody>
          <a:bodyPr wrap="none">
            <a:spAutoFit/>
          </a:bodyPr>
          <a:lstStyle/>
          <a:p>
            <a:pPr fontAlgn="base"/>
            <a:r>
              <a:rPr lang="en-US" sz="2400" smtClean="0">
                <a:solidFill>
                  <a:srgbClr val="222222"/>
                </a:solidFill>
                <a:latin typeface="Times New Roman" panose="02020603050405020304" pitchFamily="18" charset="0"/>
                <a:cs typeface="Times New Roman" panose="02020603050405020304" pitchFamily="18" charset="0"/>
              </a:rPr>
              <a:t>6. Khởi tạo mảng, in ra giá trị max và vị trí?</a:t>
            </a:r>
            <a:endParaRPr lang="en-US" sz="2400" b="0" i="0" dirty="0">
              <a:solidFill>
                <a:srgbClr val="222222"/>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3048000" y="3105835"/>
            <a:ext cx="6096000" cy="646331"/>
          </a:xfrm>
          <a:prstGeom prst="rect">
            <a:avLst/>
          </a:prstGeom>
        </p:spPr>
        <p:txBody>
          <a:bodyPr>
            <a:spAutoFit/>
          </a:bodyPr>
          <a:lstStyle/>
          <a:p>
            <a:r>
              <a:rPr lang="en-US"/>
              <a:t>https://vietjack.com/cplusplus/file_io_trong_cplusplus.jsp</a:t>
            </a:r>
          </a:p>
        </p:txBody>
      </p:sp>
      <p:sp>
        <p:nvSpPr>
          <p:cNvPr id="5" name="Rectangle 4"/>
          <p:cNvSpPr/>
          <p:nvPr/>
        </p:nvSpPr>
        <p:spPr>
          <a:xfrm>
            <a:off x="2999268" y="1410672"/>
            <a:ext cx="6096000" cy="646331"/>
          </a:xfrm>
          <a:prstGeom prst="rect">
            <a:avLst/>
          </a:prstGeom>
        </p:spPr>
        <p:txBody>
          <a:bodyPr>
            <a:spAutoFit/>
          </a:bodyPr>
          <a:lstStyle/>
          <a:p>
            <a:r>
              <a:rPr lang="en-US"/>
              <a:t>https://cpp.daynhauhoc.com/10/2-mot-so-thao-tac-doc-du-lieu-tu-file-trong-c/</a:t>
            </a:r>
          </a:p>
        </p:txBody>
      </p:sp>
    </p:spTree>
    <p:extLst>
      <p:ext uri="{BB962C8B-B14F-4D97-AF65-F5344CB8AC3E}">
        <p14:creationId xmlns:p14="http://schemas.microsoft.com/office/powerpoint/2010/main" val="151954697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228600"/>
            <a:ext cx="12954000" cy="7315200"/>
          </a:xfrm>
          <a:prstGeom prst="rect">
            <a:avLst/>
          </a:prstGeom>
        </p:spPr>
      </p:pic>
    </p:spTree>
    <p:extLst>
      <p:ext uri="{BB962C8B-B14F-4D97-AF65-F5344CB8AC3E}">
        <p14:creationId xmlns:p14="http://schemas.microsoft.com/office/powerpoint/2010/main" val="2015849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8336" y="272534"/>
            <a:ext cx="8001036" cy="369332"/>
          </a:xfrm>
          <a:prstGeom prst="rect">
            <a:avLst/>
          </a:prstGeom>
        </p:spPr>
        <p:txBody>
          <a:bodyPr wrap="none">
            <a:spAutoFit/>
          </a:bodyPr>
          <a:lstStyle/>
          <a:p>
            <a:pPr lvl="0"/>
            <a:r>
              <a:rPr lang="en-US" b="1" smtClean="0">
                <a:latin typeface="Times New Roman" panose="02020603050405020304" pitchFamily="18" charset="0"/>
                <a:ea typeface="Calibri" panose="020F0502020204030204" pitchFamily="34" charset="0"/>
                <a:cs typeface="Arial" panose="020B0604020202020204" pitchFamily="34" charset="0"/>
              </a:rPr>
              <a:t>3. Nhập mảng nguyên A gồm 5 phần tử. </a:t>
            </a:r>
            <a:r>
              <a:rPr lang="en-US" b="1">
                <a:latin typeface="Times New Roman" panose="02020603050405020304" pitchFamily="18" charset="0"/>
                <a:cs typeface="Times New Roman" panose="02020603050405020304" pitchFamily="18" charset="0"/>
              </a:rPr>
              <a:t>Đếm số phần tử có </a:t>
            </a:r>
            <a:r>
              <a:rPr lang="en-US" b="1">
                <a:solidFill>
                  <a:srgbClr val="FF0000"/>
                </a:solidFill>
                <a:latin typeface="Times New Roman" panose="02020603050405020304" pitchFamily="18" charset="0"/>
                <a:cs typeface="Times New Roman" panose="02020603050405020304" pitchFamily="18" charset="0"/>
              </a:rPr>
              <a:t>giá trị tận cùng là </a:t>
            </a:r>
            <a:r>
              <a:rPr lang="en-US" b="1" smtClean="0">
                <a:solidFill>
                  <a:srgbClr val="FF0000"/>
                </a:solidFill>
                <a:latin typeface="Times New Roman" panose="02020603050405020304" pitchFamily="18" charset="0"/>
                <a:cs typeface="Times New Roman" panose="02020603050405020304" pitchFamily="18" charset="0"/>
              </a:rPr>
              <a:t>3 </a:t>
            </a:r>
            <a:endParaRPr lang="en-US" b="1">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288336" y="753959"/>
            <a:ext cx="6096000" cy="2862322"/>
          </a:xfrm>
          <a:prstGeom prst="rect">
            <a:avLst/>
          </a:prstGeom>
        </p:spPr>
        <p:txBody>
          <a:bodyPr>
            <a:spAutoFit/>
          </a:bodyPr>
          <a:lstStyle/>
          <a:p>
            <a:pPr>
              <a:spcAft>
                <a:spcPts val="0"/>
              </a:spcAft>
              <a:tabLst>
                <a:tab pos="270510" algn="l"/>
              </a:tabLst>
            </a:pPr>
            <a:r>
              <a:rPr lang="en-US" i="1">
                <a:latin typeface="Times New Roman" panose="02020603050405020304" pitchFamily="18" charset="0"/>
                <a:ea typeface="Calibri" panose="020F0502020204030204" pitchFamily="34" charset="0"/>
                <a:cs typeface="Arial" panose="020B0604020202020204" pitchFamily="34" charset="0"/>
              </a:rPr>
              <a:t>HD: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 khai báo mảng nguyên A gồm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5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phần tử, biến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dem</a:t>
            </a:r>
          </a:p>
          <a:p>
            <a:pPr>
              <a:spcAft>
                <a:spcPts val="0"/>
              </a:spcAft>
              <a:tabLst>
                <a:tab pos="270510"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int dem=0; int A[5];</a:t>
            </a:r>
            <a:endParaRPr lang="en-US">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nhập mảng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A </a:t>
            </a:r>
          </a:p>
          <a:p>
            <a:pPr>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a:t>
            </a:r>
            <a:endParaRPr lang="en-US">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vòng lặp for và if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(lấy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giá trị tận cùng là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3)</a:t>
            </a:r>
          </a:p>
          <a:p>
            <a:pPr>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for(int i=0; i&lt;5;i++)</a:t>
            </a:r>
          </a:p>
          <a:p>
            <a:pPr>
              <a:spcAft>
                <a:spcPts val="0"/>
              </a:spcAft>
              <a:tabLst>
                <a:tab pos="270510" algn="l"/>
                <a:tab pos="540385" algn="l"/>
              </a:tabLst>
            </a:pPr>
            <a:r>
              <a:rPr lang="en-US">
                <a:latin typeface="Times New Roman" panose="02020603050405020304" pitchFamily="18" charset="0"/>
                <a:ea typeface="Calibri" panose="020F0502020204030204" pitchFamily="34" charset="0"/>
                <a:cs typeface="Times New Roman" panose="02020603050405020304" pitchFamily="18" charset="0"/>
              </a:rPr>
              <a:t> </a:t>
            </a:r>
            <a:r>
              <a:rPr lang="en-US" smtClean="0">
                <a:latin typeface="Times New Roman" panose="02020603050405020304" pitchFamily="18" charset="0"/>
                <a:ea typeface="Calibri" panose="020F0502020204030204" pitchFamily="34" charset="0"/>
                <a:cs typeface="Times New Roman" panose="02020603050405020304" pitchFamily="18" charset="0"/>
              </a:rPr>
              <a:t>          if(A[i</a:t>
            </a:r>
            <a:r>
              <a:rPr lang="en-US"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]%10==3)</a:t>
            </a:r>
            <a:endParaRPr lang="en-US">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công thức dem và xuất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dem</a:t>
            </a:r>
          </a:p>
          <a:p>
            <a:pPr>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dem=dem+1;</a:t>
            </a:r>
            <a:endParaRPr lang="en-US">
              <a:latin typeface="Times New Roman" panose="02020603050405020304" pitchFamily="18" charset="0"/>
              <a:ea typeface="Calibri" panose="020F0502020204030204" pitchFamily="34" charset="0"/>
              <a:cs typeface="Times New Roman" panose="02020603050405020304" pitchFamily="18" charset="0"/>
            </a:endParaRPr>
          </a:p>
          <a:p>
            <a:pPr marL="270510">
              <a:spcAft>
                <a:spcPts val="0"/>
              </a:spcAft>
              <a:tabLst>
                <a:tab pos="270510" algn="l"/>
              </a:tabLst>
            </a:pPr>
            <a:r>
              <a:rPr lang="en-US">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81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228600"/>
            <a:ext cx="12954000" cy="7315200"/>
          </a:xfrm>
          <a:prstGeom prst="rect">
            <a:avLst/>
          </a:prstGeom>
        </p:spPr>
      </p:pic>
    </p:spTree>
    <p:extLst>
      <p:ext uri="{BB962C8B-B14F-4D97-AF65-F5344CB8AC3E}">
        <p14:creationId xmlns:p14="http://schemas.microsoft.com/office/powerpoint/2010/main" val="3587279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88893" y="604682"/>
            <a:ext cx="10506636" cy="646331"/>
          </a:xfrm>
          <a:prstGeom prst="rect">
            <a:avLst/>
          </a:prstGeom>
        </p:spPr>
        <p:txBody>
          <a:bodyPr wrap="square">
            <a:spAutoFit/>
          </a:bodyPr>
          <a:lstStyle/>
          <a:p>
            <a:r>
              <a:rPr lang="en-US" smtClean="0">
                <a:solidFill>
                  <a:srgbClr val="333333"/>
                </a:solidFill>
                <a:latin typeface="Muli"/>
              </a:rPr>
              <a:t>- </a:t>
            </a:r>
            <a:r>
              <a:rPr lang="vi-VN" smtClean="0">
                <a:solidFill>
                  <a:srgbClr val="333333"/>
                </a:solidFill>
                <a:latin typeface="Muli"/>
              </a:rPr>
              <a:t>Khi </a:t>
            </a:r>
            <a:r>
              <a:rPr lang="vi-VN">
                <a:solidFill>
                  <a:srgbClr val="333333"/>
                </a:solidFill>
                <a:latin typeface="Muli"/>
              </a:rPr>
              <a:t>sử dụng file ta cần phải khai báo thư viện fstream với cú pháp</a:t>
            </a:r>
            <a:r>
              <a:rPr lang="vi-VN" smtClean="0">
                <a:solidFill>
                  <a:srgbClr val="333333"/>
                </a:solidFill>
                <a:latin typeface="Muli"/>
              </a:rPr>
              <a:t>:</a:t>
            </a:r>
            <a:r>
              <a:rPr lang="en-US" smtClean="0">
                <a:solidFill>
                  <a:srgbClr val="333333"/>
                </a:solidFill>
                <a:latin typeface="Muli"/>
              </a:rPr>
              <a:t> </a:t>
            </a:r>
            <a:r>
              <a:rPr lang="en-US" smtClean="0">
                <a:solidFill>
                  <a:srgbClr val="FF0000"/>
                </a:solidFill>
                <a:latin typeface="Muli"/>
              </a:rPr>
              <a:t># include &lt;fstream&gt; </a:t>
            </a:r>
            <a:r>
              <a:rPr lang="en-US" smtClean="0">
                <a:solidFill>
                  <a:srgbClr val="333333"/>
                </a:solidFill>
                <a:latin typeface="Muli"/>
              </a:rPr>
              <a:t>để sử dụng được </a:t>
            </a:r>
            <a:r>
              <a:rPr lang="en-US" smtClean="0">
                <a:solidFill>
                  <a:srgbClr val="FF0000"/>
                </a:solidFill>
                <a:latin typeface="Muli"/>
              </a:rPr>
              <a:t>ifstream </a:t>
            </a:r>
            <a:r>
              <a:rPr lang="en-US" smtClean="0">
                <a:solidFill>
                  <a:srgbClr val="333333"/>
                </a:solidFill>
                <a:latin typeface="Muli"/>
              </a:rPr>
              <a:t>và </a:t>
            </a:r>
            <a:r>
              <a:rPr lang="en-US" smtClean="0">
                <a:solidFill>
                  <a:srgbClr val="FF0000"/>
                </a:solidFill>
                <a:latin typeface="Muli"/>
              </a:rPr>
              <a:t>ofstream</a:t>
            </a:r>
            <a:r>
              <a:rPr lang="en-US" smtClean="0">
                <a:solidFill>
                  <a:srgbClr val="333333"/>
                </a:solidFill>
                <a:latin typeface="Muli"/>
              </a:rPr>
              <a:t>.</a:t>
            </a:r>
            <a:endParaRPr lang="en-US"/>
          </a:p>
        </p:txBody>
      </p:sp>
      <p:sp>
        <p:nvSpPr>
          <p:cNvPr id="5" name="Rectangle 4"/>
          <p:cNvSpPr/>
          <p:nvPr/>
        </p:nvSpPr>
        <p:spPr>
          <a:xfrm>
            <a:off x="918135" y="1563452"/>
            <a:ext cx="4185761" cy="369332"/>
          </a:xfrm>
          <a:prstGeom prst="rect">
            <a:avLst/>
          </a:prstGeom>
        </p:spPr>
        <p:txBody>
          <a:bodyPr wrap="none">
            <a:spAutoFit/>
          </a:bodyPr>
          <a:lstStyle/>
          <a:p>
            <a:r>
              <a:rPr lang="en-US" smtClean="0">
                <a:solidFill>
                  <a:srgbClr val="333333"/>
                </a:solidFill>
                <a:latin typeface="Muli"/>
              </a:rPr>
              <a:t>ifstream : </a:t>
            </a:r>
            <a:r>
              <a:rPr lang="en-US">
                <a:solidFill>
                  <a:srgbClr val="333333"/>
                </a:solidFill>
                <a:latin typeface="Muli"/>
              </a:rPr>
              <a:t>để đọc dữ liệu đầu vào từ file</a:t>
            </a:r>
            <a:endParaRPr lang="en-US"/>
          </a:p>
        </p:txBody>
      </p:sp>
      <p:sp>
        <p:nvSpPr>
          <p:cNvPr id="6" name="Rectangle 5"/>
          <p:cNvSpPr/>
          <p:nvPr/>
        </p:nvSpPr>
        <p:spPr>
          <a:xfrm>
            <a:off x="918135" y="3043116"/>
            <a:ext cx="3531736" cy="369332"/>
          </a:xfrm>
          <a:prstGeom prst="rect">
            <a:avLst/>
          </a:prstGeom>
        </p:spPr>
        <p:txBody>
          <a:bodyPr wrap="none">
            <a:spAutoFit/>
          </a:bodyPr>
          <a:lstStyle/>
          <a:p>
            <a:r>
              <a:rPr lang="en-US">
                <a:solidFill>
                  <a:srgbClr val="333333"/>
                </a:solidFill>
                <a:latin typeface="Muli"/>
              </a:rPr>
              <a:t>o</a:t>
            </a:r>
            <a:r>
              <a:rPr lang="en-US" smtClean="0">
                <a:solidFill>
                  <a:srgbClr val="333333"/>
                </a:solidFill>
                <a:latin typeface="Muli"/>
              </a:rPr>
              <a:t>fstream : </a:t>
            </a:r>
            <a:r>
              <a:rPr lang="en-US">
                <a:solidFill>
                  <a:srgbClr val="333333"/>
                </a:solidFill>
                <a:latin typeface="Muli"/>
              </a:rPr>
              <a:t>để </a:t>
            </a:r>
            <a:r>
              <a:rPr lang="en-US" smtClean="0">
                <a:solidFill>
                  <a:srgbClr val="333333"/>
                </a:solidFill>
                <a:latin typeface="Muli"/>
              </a:rPr>
              <a:t>ghi </a:t>
            </a:r>
            <a:r>
              <a:rPr lang="en-US">
                <a:solidFill>
                  <a:srgbClr val="333333"/>
                </a:solidFill>
                <a:latin typeface="Muli"/>
              </a:rPr>
              <a:t>dữ </a:t>
            </a:r>
            <a:r>
              <a:rPr lang="en-US" smtClean="0">
                <a:solidFill>
                  <a:srgbClr val="333333"/>
                </a:solidFill>
                <a:latin typeface="Muli"/>
              </a:rPr>
              <a:t>liệu </a:t>
            </a:r>
            <a:r>
              <a:rPr lang="en-US">
                <a:solidFill>
                  <a:srgbClr val="333333"/>
                </a:solidFill>
                <a:latin typeface="Muli"/>
              </a:rPr>
              <a:t>vào </a:t>
            </a:r>
            <a:r>
              <a:rPr lang="en-US" smtClean="0">
                <a:solidFill>
                  <a:srgbClr val="333333"/>
                </a:solidFill>
                <a:latin typeface="Muli"/>
              </a:rPr>
              <a:t>file</a:t>
            </a:r>
            <a:endParaRPr lang="en-US"/>
          </a:p>
        </p:txBody>
      </p:sp>
      <p:sp>
        <p:nvSpPr>
          <p:cNvPr id="7" name="Rectangle 6"/>
          <p:cNvSpPr/>
          <p:nvPr/>
        </p:nvSpPr>
        <p:spPr>
          <a:xfrm>
            <a:off x="788893" y="2008565"/>
            <a:ext cx="6096000" cy="646331"/>
          </a:xfrm>
          <a:prstGeom prst="rect">
            <a:avLst/>
          </a:prstGeom>
        </p:spPr>
        <p:txBody>
          <a:bodyPr>
            <a:spAutoFit/>
          </a:bodyPr>
          <a:lstStyle/>
          <a:p>
            <a:pPr algn="just">
              <a:buFont typeface="Arial" panose="020B0604020202020204" pitchFamily="34" charset="0"/>
              <a:buChar char="•"/>
            </a:pPr>
            <a:r>
              <a:rPr lang="en-US">
                <a:solidFill>
                  <a:srgbClr val="333333"/>
                </a:solidFill>
                <a:latin typeface="Muli"/>
              </a:rPr>
              <a:t>Ví dụ khai báo một biến kiểu ifstream để đọc dữ liệu từ một file có tên là input.txt: ifstream ip("input.txt");</a:t>
            </a:r>
            <a:endParaRPr lang="en-US" b="0" i="0">
              <a:solidFill>
                <a:srgbClr val="333333"/>
              </a:solidFill>
              <a:effectLst/>
              <a:latin typeface="Muli"/>
            </a:endParaRPr>
          </a:p>
        </p:txBody>
      </p:sp>
      <p:sp>
        <p:nvSpPr>
          <p:cNvPr id="8" name="Rectangle 7"/>
          <p:cNvSpPr/>
          <p:nvPr/>
        </p:nvSpPr>
        <p:spPr>
          <a:xfrm>
            <a:off x="918135" y="3800668"/>
            <a:ext cx="6147837" cy="369332"/>
          </a:xfrm>
          <a:prstGeom prst="rect">
            <a:avLst/>
          </a:prstGeom>
        </p:spPr>
        <p:txBody>
          <a:bodyPr wrap="none">
            <a:spAutoFit/>
          </a:bodyPr>
          <a:lstStyle/>
          <a:p>
            <a:pPr>
              <a:buFont typeface="Arial" panose="020B0604020202020204" pitchFamily="34" charset="0"/>
              <a:buChar char="•"/>
            </a:pPr>
            <a:r>
              <a:rPr lang="en-US">
                <a:solidFill>
                  <a:srgbClr val="333333"/>
                </a:solidFill>
                <a:latin typeface="Muli"/>
              </a:rPr>
              <a:t>Ví dụ khai báo một biến ofstream để mở file: ofstream op;</a:t>
            </a:r>
            <a:endParaRPr lang="en-US" b="0" i="0">
              <a:solidFill>
                <a:srgbClr val="333333"/>
              </a:solidFill>
              <a:effectLst/>
              <a:latin typeface="Muli"/>
            </a:endParaRPr>
          </a:p>
        </p:txBody>
      </p:sp>
      <p:sp>
        <p:nvSpPr>
          <p:cNvPr id="9" name="Rectangle 8"/>
          <p:cNvSpPr/>
          <p:nvPr/>
        </p:nvSpPr>
        <p:spPr>
          <a:xfrm>
            <a:off x="1151096" y="4599049"/>
            <a:ext cx="4134465" cy="369332"/>
          </a:xfrm>
          <a:prstGeom prst="rect">
            <a:avLst/>
          </a:prstGeom>
        </p:spPr>
        <p:txBody>
          <a:bodyPr wrap="none">
            <a:spAutoFit/>
          </a:bodyPr>
          <a:lstStyle/>
          <a:p>
            <a:r>
              <a:rPr lang="en-US">
                <a:solidFill>
                  <a:srgbClr val="333333"/>
                </a:solidFill>
                <a:latin typeface="Muli"/>
              </a:rPr>
              <a:t>Để ghi dữ liệu vào file ta dùng cú pháp</a:t>
            </a:r>
            <a:endParaRPr lang="en-US"/>
          </a:p>
        </p:txBody>
      </p:sp>
      <p:sp>
        <p:nvSpPr>
          <p:cNvPr id="10" name="Rectangle 9"/>
          <p:cNvSpPr/>
          <p:nvPr/>
        </p:nvSpPr>
        <p:spPr>
          <a:xfrm>
            <a:off x="5285561" y="4572643"/>
            <a:ext cx="2117887" cy="369332"/>
          </a:xfrm>
          <a:prstGeom prst="rect">
            <a:avLst/>
          </a:prstGeom>
        </p:spPr>
        <p:txBody>
          <a:bodyPr wrap="none">
            <a:spAutoFit/>
          </a:bodyPr>
          <a:lstStyle/>
          <a:p>
            <a:r>
              <a:rPr lang="en-US">
                <a:solidFill>
                  <a:srgbClr val="C7254E"/>
                </a:solidFill>
                <a:latin typeface="Menlo"/>
              </a:rPr>
              <a:t>nameFile&lt;&lt;"Data";</a:t>
            </a:r>
            <a:endParaRPr lang="en-US"/>
          </a:p>
        </p:txBody>
      </p:sp>
      <p:sp>
        <p:nvSpPr>
          <p:cNvPr id="11" name="Rectangle 10"/>
          <p:cNvSpPr/>
          <p:nvPr/>
        </p:nvSpPr>
        <p:spPr>
          <a:xfrm>
            <a:off x="1151096" y="5131106"/>
            <a:ext cx="4108817" cy="369332"/>
          </a:xfrm>
          <a:prstGeom prst="rect">
            <a:avLst/>
          </a:prstGeom>
        </p:spPr>
        <p:txBody>
          <a:bodyPr wrap="none">
            <a:spAutoFit/>
          </a:bodyPr>
          <a:lstStyle/>
          <a:p>
            <a:r>
              <a:rPr lang="en-US">
                <a:solidFill>
                  <a:srgbClr val="333333"/>
                </a:solidFill>
                <a:latin typeface="Muli"/>
              </a:rPr>
              <a:t>Để đọc dữ liệu từ file ta dùng cú pháp:</a:t>
            </a:r>
            <a:endParaRPr lang="en-US"/>
          </a:p>
        </p:txBody>
      </p:sp>
      <p:sp>
        <p:nvSpPr>
          <p:cNvPr id="12" name="Rectangle 11"/>
          <p:cNvSpPr/>
          <p:nvPr/>
        </p:nvSpPr>
        <p:spPr>
          <a:xfrm>
            <a:off x="5259913" y="5104700"/>
            <a:ext cx="2018501" cy="369332"/>
          </a:xfrm>
          <a:prstGeom prst="rect">
            <a:avLst/>
          </a:prstGeom>
        </p:spPr>
        <p:txBody>
          <a:bodyPr wrap="none">
            <a:spAutoFit/>
          </a:bodyPr>
          <a:lstStyle/>
          <a:p>
            <a:r>
              <a:rPr lang="en-US">
                <a:solidFill>
                  <a:srgbClr val="C7254E"/>
                </a:solidFill>
                <a:latin typeface="Menlo"/>
              </a:rPr>
              <a:t>nameFile&gt;&gt;value;</a:t>
            </a:r>
            <a:endParaRPr lang="en-US"/>
          </a:p>
        </p:txBody>
      </p:sp>
      <p:sp>
        <p:nvSpPr>
          <p:cNvPr id="13" name="Rectangle 12"/>
          <p:cNvSpPr/>
          <p:nvPr/>
        </p:nvSpPr>
        <p:spPr>
          <a:xfrm>
            <a:off x="1164997" y="5663163"/>
            <a:ext cx="3284874" cy="369332"/>
          </a:xfrm>
          <a:prstGeom prst="rect">
            <a:avLst/>
          </a:prstGeom>
        </p:spPr>
        <p:txBody>
          <a:bodyPr wrap="none">
            <a:spAutoFit/>
          </a:bodyPr>
          <a:lstStyle/>
          <a:p>
            <a:r>
              <a:rPr lang="en-US">
                <a:solidFill>
                  <a:srgbClr val="333333"/>
                </a:solidFill>
                <a:latin typeface="Muli"/>
              </a:rPr>
              <a:t>Để mở file bất kì ta dùng hàm </a:t>
            </a:r>
            <a:endParaRPr lang="en-US"/>
          </a:p>
        </p:txBody>
      </p:sp>
      <p:sp>
        <p:nvSpPr>
          <p:cNvPr id="14" name="Rectangle 13"/>
          <p:cNvSpPr/>
          <p:nvPr/>
        </p:nvSpPr>
        <p:spPr>
          <a:xfrm>
            <a:off x="4332531" y="5663651"/>
            <a:ext cx="2733441" cy="369332"/>
          </a:xfrm>
          <a:prstGeom prst="rect">
            <a:avLst/>
          </a:prstGeom>
        </p:spPr>
        <p:txBody>
          <a:bodyPr wrap="none">
            <a:spAutoFit/>
          </a:bodyPr>
          <a:lstStyle/>
          <a:p>
            <a:r>
              <a:rPr lang="en-US">
                <a:solidFill>
                  <a:srgbClr val="C7254E"/>
                </a:solidFill>
                <a:latin typeface="Menlo"/>
              </a:rPr>
              <a:t>open("nameFile", mode);</a:t>
            </a:r>
            <a:endParaRPr lang="en-US"/>
          </a:p>
        </p:txBody>
      </p:sp>
    </p:spTree>
    <p:extLst>
      <p:ext uri="{BB962C8B-B14F-4D97-AF65-F5344CB8AC3E}">
        <p14:creationId xmlns:p14="http://schemas.microsoft.com/office/powerpoint/2010/main" val="1675207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5788" y="624880"/>
            <a:ext cx="10641106" cy="1477328"/>
          </a:xfrm>
          <a:prstGeom prst="rect">
            <a:avLst/>
          </a:prstGeom>
        </p:spPr>
        <p:txBody>
          <a:bodyPr wrap="square">
            <a:spAutoFit/>
          </a:bodyPr>
          <a:lstStyle/>
          <a:p>
            <a:r>
              <a:rPr lang="vi-VN">
                <a:solidFill>
                  <a:srgbClr val="222222"/>
                </a:solidFill>
                <a:latin typeface="Open Sans"/>
              </a:rPr>
              <a:t>Ghi File trong C++</a:t>
            </a:r>
          </a:p>
          <a:p>
            <a:pPr algn="just"/>
            <a:r>
              <a:rPr lang="vi-VN">
                <a:solidFill>
                  <a:srgbClr val="000000"/>
                </a:solidFill>
                <a:latin typeface="Open Sans"/>
              </a:rPr>
              <a:t>Trong khi lập trình C++, bạn ghi thông tin tới một file từ chương trình của bạn bởi sử dụng toán tử chèn luồng là (&lt;&lt;), giống như khi bạn sử dụng toán tử đó để tạo thông tin đầu ra tới màn hình. Chỉ có một điểm khác nhau là bạn sử dụng một đối tượng </a:t>
            </a:r>
            <a:r>
              <a:rPr lang="vi-VN" b="1">
                <a:solidFill>
                  <a:srgbClr val="000000"/>
                </a:solidFill>
                <a:latin typeface="Open Sans"/>
              </a:rPr>
              <a:t>ofstream</a:t>
            </a:r>
            <a:r>
              <a:rPr lang="vi-VN">
                <a:solidFill>
                  <a:srgbClr val="000000"/>
                </a:solidFill>
                <a:latin typeface="Open Sans"/>
              </a:rPr>
              <a:t> hoặc </a:t>
            </a:r>
            <a:r>
              <a:rPr lang="vi-VN" b="1">
                <a:solidFill>
                  <a:srgbClr val="000000"/>
                </a:solidFill>
                <a:latin typeface="Open Sans"/>
              </a:rPr>
              <a:t>fstream</a:t>
            </a:r>
            <a:r>
              <a:rPr lang="vi-VN">
                <a:solidFill>
                  <a:srgbClr val="000000"/>
                </a:solidFill>
                <a:latin typeface="Open Sans"/>
              </a:rPr>
              <a:t> trong C++ thay cho đối tượng </a:t>
            </a:r>
            <a:r>
              <a:rPr lang="vi-VN" b="1">
                <a:solidFill>
                  <a:srgbClr val="000000"/>
                </a:solidFill>
                <a:latin typeface="Open Sans"/>
              </a:rPr>
              <a:t>cout</a:t>
            </a:r>
            <a:r>
              <a:rPr lang="vi-VN">
                <a:solidFill>
                  <a:srgbClr val="000000"/>
                </a:solidFill>
                <a:latin typeface="Open Sans"/>
              </a:rPr>
              <a:t> trong C++.</a:t>
            </a:r>
            <a:endParaRPr lang="vi-VN" b="0" i="0">
              <a:solidFill>
                <a:srgbClr val="000000"/>
              </a:solidFill>
              <a:effectLst/>
              <a:latin typeface="Open Sans"/>
            </a:endParaRPr>
          </a:p>
        </p:txBody>
      </p:sp>
      <p:sp>
        <p:nvSpPr>
          <p:cNvPr id="3" name="Rectangle 2"/>
          <p:cNvSpPr/>
          <p:nvPr/>
        </p:nvSpPr>
        <p:spPr>
          <a:xfrm>
            <a:off x="497541" y="2413337"/>
            <a:ext cx="11080377" cy="1200329"/>
          </a:xfrm>
          <a:prstGeom prst="rect">
            <a:avLst/>
          </a:prstGeom>
        </p:spPr>
        <p:txBody>
          <a:bodyPr wrap="square">
            <a:spAutoFit/>
          </a:bodyPr>
          <a:lstStyle/>
          <a:p>
            <a:r>
              <a:rPr lang="vi-VN">
                <a:solidFill>
                  <a:srgbClr val="222222"/>
                </a:solidFill>
                <a:latin typeface="Open Sans"/>
              </a:rPr>
              <a:t>Đọc một File trong C++</a:t>
            </a:r>
          </a:p>
          <a:p>
            <a:pPr algn="just"/>
            <a:r>
              <a:rPr lang="vi-VN">
                <a:solidFill>
                  <a:srgbClr val="000000"/>
                </a:solidFill>
                <a:latin typeface="Open Sans"/>
              </a:rPr>
              <a:t>Bạn đọc thông tin từ một file trong chương trình C++ của bạn bởi sử dụng toán tử trích luồng là (&gt;&gt;), giống như bạn sử dụng toán tử đó để nhập thông tin đầu vào từ bàn phím. Điểm khác nhau là bạn sử dụng một đối tượng </a:t>
            </a:r>
            <a:r>
              <a:rPr lang="vi-VN" b="1">
                <a:solidFill>
                  <a:srgbClr val="000000"/>
                </a:solidFill>
                <a:latin typeface="Open Sans"/>
              </a:rPr>
              <a:t>ifstream</a:t>
            </a:r>
            <a:r>
              <a:rPr lang="vi-VN">
                <a:solidFill>
                  <a:srgbClr val="000000"/>
                </a:solidFill>
                <a:latin typeface="Open Sans"/>
              </a:rPr>
              <a:t> hoặc </a:t>
            </a:r>
            <a:r>
              <a:rPr lang="vi-VN" b="1">
                <a:solidFill>
                  <a:srgbClr val="000000"/>
                </a:solidFill>
                <a:latin typeface="Open Sans"/>
              </a:rPr>
              <a:t>fstream</a:t>
            </a:r>
            <a:r>
              <a:rPr lang="vi-VN">
                <a:solidFill>
                  <a:srgbClr val="000000"/>
                </a:solidFill>
                <a:latin typeface="Open Sans"/>
              </a:rPr>
              <a:t> thay vì sử dụng đối tượng </a:t>
            </a:r>
            <a:r>
              <a:rPr lang="vi-VN" b="1">
                <a:solidFill>
                  <a:srgbClr val="000000"/>
                </a:solidFill>
                <a:latin typeface="Open Sans"/>
              </a:rPr>
              <a:t>cin</a:t>
            </a:r>
            <a:r>
              <a:rPr lang="vi-VN">
                <a:solidFill>
                  <a:srgbClr val="000000"/>
                </a:solidFill>
                <a:latin typeface="Open Sans"/>
              </a:rPr>
              <a:t> trong C++.</a:t>
            </a:r>
            <a:endParaRPr lang="vi-VN" b="0" i="0">
              <a:solidFill>
                <a:srgbClr val="000000"/>
              </a:solidFill>
              <a:effectLst/>
              <a:latin typeface="Open Sans"/>
            </a:endParaRPr>
          </a:p>
        </p:txBody>
      </p:sp>
    </p:spTree>
    <p:extLst>
      <p:ext uri="{BB962C8B-B14F-4D97-AF65-F5344CB8AC3E}">
        <p14:creationId xmlns:p14="http://schemas.microsoft.com/office/powerpoint/2010/main" val="100147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098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2352" y="889844"/>
            <a:ext cx="10730753" cy="6740307"/>
          </a:xfrm>
          <a:prstGeom prst="rect">
            <a:avLst/>
          </a:prstGeom>
        </p:spPr>
        <p:txBody>
          <a:bodyPr wrap="square">
            <a:spAutoFit/>
          </a:bodyPr>
          <a:lstStyle/>
          <a:p>
            <a:r>
              <a:rPr lang="en-US"/>
              <a:t>#include &lt;iostream</a:t>
            </a:r>
            <a:r>
              <a:rPr lang="en-US" smtClean="0"/>
              <a:t>&gt;</a:t>
            </a:r>
          </a:p>
          <a:p>
            <a:r>
              <a:rPr lang="en-US" smtClean="0"/>
              <a:t>#</a:t>
            </a:r>
            <a:r>
              <a:rPr lang="en-US"/>
              <a:t>include &lt;fstream</a:t>
            </a:r>
            <a:r>
              <a:rPr lang="en-US" smtClean="0"/>
              <a:t>&gt;</a:t>
            </a:r>
          </a:p>
          <a:p>
            <a:r>
              <a:rPr lang="en-US" smtClean="0"/>
              <a:t>using </a:t>
            </a:r>
            <a:r>
              <a:rPr lang="en-US"/>
              <a:t>namespace std; </a:t>
            </a:r>
            <a:endParaRPr lang="en-US" smtClean="0"/>
          </a:p>
          <a:p>
            <a:r>
              <a:rPr lang="en-US" smtClean="0"/>
              <a:t>int </a:t>
            </a:r>
            <a:r>
              <a:rPr lang="en-US"/>
              <a:t>main (){   </a:t>
            </a:r>
            <a:endParaRPr lang="en-US" smtClean="0"/>
          </a:p>
          <a:p>
            <a:r>
              <a:rPr lang="en-US" smtClean="0"/>
              <a:t> </a:t>
            </a:r>
            <a:r>
              <a:rPr lang="en-US"/>
              <a:t>char data[100];  </a:t>
            </a:r>
            <a:endParaRPr lang="en-US" smtClean="0"/>
          </a:p>
          <a:p>
            <a:r>
              <a:rPr lang="en-US" smtClean="0"/>
              <a:t>  </a:t>
            </a:r>
            <a:r>
              <a:rPr lang="en-US"/>
              <a:t>int a[5]={5,8,12,9,6}; </a:t>
            </a:r>
            <a:endParaRPr lang="en-US" smtClean="0"/>
          </a:p>
          <a:p>
            <a:r>
              <a:rPr lang="en-US" smtClean="0"/>
              <a:t>ofstream </a:t>
            </a:r>
            <a:r>
              <a:rPr lang="en-US"/>
              <a:t>ghifile</a:t>
            </a:r>
            <a:r>
              <a:rPr lang="en-US"/>
              <a:t>; // mo mot file trong che do write.  </a:t>
            </a:r>
          </a:p>
          <a:p>
            <a:r>
              <a:rPr lang="en-US" smtClean="0"/>
              <a:t> </a:t>
            </a:r>
            <a:r>
              <a:rPr lang="en-US"/>
              <a:t>ghifile.open("vietjack.dat");  // </a:t>
            </a:r>
            <a:endParaRPr lang="en-US" smtClean="0"/>
          </a:p>
          <a:p>
            <a:r>
              <a:rPr lang="en-US" smtClean="0"/>
              <a:t>cout </a:t>
            </a:r>
            <a:r>
              <a:rPr lang="en-US"/>
              <a:t>&lt;&lt; "Ghi du lieu toi file!" &lt;&lt; endl; </a:t>
            </a:r>
            <a:endParaRPr lang="en-US" smtClean="0"/>
          </a:p>
          <a:p>
            <a:r>
              <a:rPr lang="en-US" smtClean="0"/>
              <a:t>  </a:t>
            </a:r>
            <a:r>
              <a:rPr lang="en-US"/>
              <a:t>cout &lt;&lt; "Nhap ten cua ban: ";    </a:t>
            </a:r>
            <a:endParaRPr lang="en-US" smtClean="0"/>
          </a:p>
          <a:p>
            <a:r>
              <a:rPr lang="en-US" smtClean="0"/>
              <a:t>cin.getline(data</a:t>
            </a:r>
            <a:r>
              <a:rPr lang="en-US"/>
              <a:t>, 100);   // ghi du lieu da nhap vao trong file.  </a:t>
            </a:r>
            <a:endParaRPr lang="en-US" smtClean="0"/>
          </a:p>
          <a:p>
            <a:r>
              <a:rPr lang="en-US" smtClean="0"/>
              <a:t> </a:t>
            </a:r>
            <a:r>
              <a:rPr lang="en-US"/>
              <a:t>ghifile &lt;&lt; data &lt;&lt; endl; </a:t>
            </a:r>
            <a:endParaRPr lang="en-US" smtClean="0"/>
          </a:p>
          <a:p>
            <a:r>
              <a:rPr lang="en-US" smtClean="0"/>
              <a:t>cout </a:t>
            </a:r>
            <a:r>
              <a:rPr lang="en-US"/>
              <a:t>&lt;&lt; "Nhap noi sinh cua ban: ";  </a:t>
            </a:r>
            <a:endParaRPr lang="en-US" smtClean="0"/>
          </a:p>
          <a:p>
            <a:r>
              <a:rPr lang="en-US" smtClean="0"/>
              <a:t>  </a:t>
            </a:r>
            <a:r>
              <a:rPr lang="en-US"/>
              <a:t>cin.getline(data,100); </a:t>
            </a:r>
            <a:endParaRPr lang="en-US" smtClean="0"/>
          </a:p>
          <a:p>
            <a:r>
              <a:rPr lang="en-US" smtClean="0"/>
              <a:t>ghifile </a:t>
            </a:r>
            <a:r>
              <a:rPr lang="en-US"/>
              <a:t>&lt;&lt; data &lt;&lt; endl;   </a:t>
            </a:r>
            <a:endParaRPr lang="en-US" smtClean="0"/>
          </a:p>
          <a:p>
            <a:r>
              <a:rPr lang="en-US" smtClean="0"/>
              <a:t>ghifile</a:t>
            </a:r>
            <a:r>
              <a:rPr lang="en-US"/>
              <a:t>&lt;&lt;"Xuat day so tu 0 den 5:"&lt;&lt;endl;  </a:t>
            </a:r>
            <a:endParaRPr lang="en-US" smtClean="0"/>
          </a:p>
          <a:p>
            <a:r>
              <a:rPr lang="en-US" smtClean="0"/>
              <a:t>for(int </a:t>
            </a:r>
            <a:r>
              <a:rPr lang="en-US"/>
              <a:t>i=0;i&lt;5;i++)      // ghi du lieu da nhap vao trong file. </a:t>
            </a:r>
            <a:endParaRPr lang="en-US" smtClean="0"/>
          </a:p>
          <a:p>
            <a:r>
              <a:rPr lang="en-US" smtClean="0"/>
              <a:t>  </a:t>
            </a:r>
            <a:r>
              <a:rPr lang="en-US"/>
              <a:t>ghifile &lt;&lt; i ;    // dong file da mo.  </a:t>
            </a:r>
            <a:endParaRPr lang="en-US" smtClean="0"/>
          </a:p>
          <a:p>
            <a:r>
              <a:rPr lang="en-US" smtClean="0"/>
              <a:t> </a:t>
            </a:r>
            <a:r>
              <a:rPr lang="en-US"/>
              <a:t>ghifile.close();/*  </a:t>
            </a:r>
            <a:endParaRPr lang="en-US" smtClean="0"/>
          </a:p>
          <a:p>
            <a:r>
              <a:rPr lang="en-US" smtClean="0"/>
              <a:t> </a:t>
            </a:r>
            <a:r>
              <a:rPr lang="en-US"/>
              <a:t>// mo mot file trong che do read.   ifstream infile;   </a:t>
            </a:r>
            <a:endParaRPr lang="en-US" smtClean="0"/>
          </a:p>
          <a:p>
            <a:r>
              <a:rPr lang="en-US" smtClean="0"/>
              <a:t> </a:t>
            </a:r>
            <a:r>
              <a:rPr lang="en-US"/>
              <a:t>infile.open("vietjack.dat");   </a:t>
            </a:r>
            <a:endParaRPr lang="en-US" smtClean="0"/>
          </a:p>
          <a:p>
            <a:r>
              <a:rPr lang="en-US" smtClean="0"/>
              <a:t>  </a:t>
            </a:r>
            <a:r>
              <a:rPr lang="en-US"/>
              <a:t>cout &lt;&lt; "\n===========================\n" ;   cout &lt;&lt; "Doc du lieu co trong file!" &lt;&lt; endl;    infile &gt;&gt; data;    // ghi du lieu tren man hinh.   cout &lt;&lt; data &lt;&lt; endl;      // tiep tuc doc va hien thi du lieu.   infile &gt;&gt; data;    cout &lt;&lt; data &lt;&lt; endl;    // dong file da mo.   infile.close();*/   return 0;}</a:t>
            </a:r>
          </a:p>
        </p:txBody>
      </p:sp>
    </p:spTree>
    <p:extLst>
      <p:ext uri="{BB962C8B-B14F-4D97-AF65-F5344CB8AC3E}">
        <p14:creationId xmlns:p14="http://schemas.microsoft.com/office/powerpoint/2010/main" val="81573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8336" y="272534"/>
            <a:ext cx="9111158" cy="878895"/>
          </a:xfrm>
          <a:prstGeom prst="rect">
            <a:avLst/>
          </a:prstGeom>
        </p:spPr>
        <p:txBody>
          <a:bodyPr wrap="square">
            <a:spAutoFit/>
          </a:bodyPr>
          <a:lstStyle/>
          <a:p>
            <a:pPr lvl="0">
              <a:lnSpc>
                <a:spcPct val="150000"/>
              </a:lnSpc>
              <a:spcAft>
                <a:spcPts val="0"/>
              </a:spcAft>
              <a:tabLst>
                <a:tab pos="270510" algn="l"/>
              </a:tabLst>
            </a:pPr>
            <a:r>
              <a:rPr lang="en-US" b="1" smtClean="0">
                <a:latin typeface="Times New Roman" panose="02020603050405020304" pitchFamily="18" charset="0"/>
                <a:ea typeface="Calibri" panose="020F0502020204030204" pitchFamily="34" charset="0"/>
                <a:cs typeface="Arial" panose="020B0604020202020204" pitchFamily="34" charset="0"/>
              </a:rPr>
              <a:t>1. Cho mảng nguyên B gồm 7 phần tử: 7, 10, 5, 8, 12, 9, 6.</a:t>
            </a:r>
          </a:p>
          <a:p>
            <a:pPr lvl="0">
              <a:lnSpc>
                <a:spcPct val="150000"/>
              </a:lnSpc>
              <a:spcAft>
                <a:spcPts val="0"/>
              </a:spcAft>
              <a:tabLst>
                <a:tab pos="270510" algn="l"/>
              </a:tabLst>
            </a:pPr>
            <a:r>
              <a:rPr lang="en-US" b="1" smtClean="0">
                <a:latin typeface="Times New Roman" panose="02020603050405020304" pitchFamily="18" charset="0"/>
                <a:ea typeface="Calibri" panose="020F0502020204030204" pitchFamily="34" charset="0"/>
                <a:cs typeface="Arial" panose="020B0604020202020204" pitchFamily="34" charset="0"/>
              </a:rPr>
              <a:t> Tính </a:t>
            </a:r>
            <a:r>
              <a:rPr lang="en-US" b="1">
                <a:latin typeface="Times New Roman" panose="02020603050405020304" pitchFamily="18" charset="0"/>
                <a:ea typeface="Calibri" panose="020F0502020204030204" pitchFamily="34" charset="0"/>
                <a:cs typeface="Arial" panose="020B0604020202020204" pitchFamily="34" charset="0"/>
              </a:rPr>
              <a:t>tổng các phần </a:t>
            </a:r>
            <a:r>
              <a:rPr lang="en-US" b="1" smtClean="0">
                <a:latin typeface="Times New Roman" panose="02020603050405020304" pitchFamily="18" charset="0"/>
                <a:ea typeface="Calibri" panose="020F0502020204030204" pitchFamily="34" charset="0"/>
                <a:cs typeface="Arial" panose="020B0604020202020204" pitchFamily="34" charset="0"/>
              </a:rPr>
              <a:t>tử trong mảng </a:t>
            </a:r>
            <a:r>
              <a:rPr lang="en-US" b="1">
                <a:latin typeface="Times New Roman" panose="02020603050405020304" pitchFamily="18" charset="0"/>
                <a:ea typeface="Calibri" panose="020F0502020204030204" pitchFamily="34" charset="0"/>
                <a:cs typeface="Arial" panose="020B0604020202020204" pitchFamily="34" charset="0"/>
              </a:rPr>
              <a:t>lớn hơn </a:t>
            </a:r>
            <a:r>
              <a:rPr lang="en-US" b="1" smtClean="0">
                <a:latin typeface="Times New Roman" panose="02020603050405020304" pitchFamily="18" charset="0"/>
                <a:ea typeface="Calibri" panose="020F0502020204030204" pitchFamily="34" charset="0"/>
                <a:cs typeface="Arial" panose="020B0604020202020204" pitchFamily="34" charset="0"/>
              </a:rPr>
              <a:t>x được nhập từ bàn phím</a:t>
            </a:r>
            <a:endParaRPr lang="en-US" sz="1200" b="1">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587189" y="1892927"/>
            <a:ext cx="8059270" cy="4062651"/>
          </a:xfrm>
          <a:prstGeom prst="rect">
            <a:avLst/>
          </a:prstGeom>
        </p:spPr>
        <p:txBody>
          <a:bodyPr wrap="square">
            <a:spAutoFit/>
          </a:bodyPr>
          <a:lstStyle/>
          <a:p>
            <a:pPr>
              <a:spcAft>
                <a:spcPts val="0"/>
              </a:spcAft>
              <a:tabLst>
                <a:tab pos="270510" algn="l"/>
              </a:tabLst>
            </a:pPr>
            <a:r>
              <a:rPr lang="en-US" i="1">
                <a:latin typeface="Times New Roman" panose="02020603050405020304" pitchFamily="18" charset="0"/>
                <a:ea typeface="Calibri" panose="020F0502020204030204" pitchFamily="34" charset="0"/>
                <a:cs typeface="Arial" panose="020B0604020202020204" pitchFamily="34" charset="0"/>
              </a:rPr>
              <a:t>HD: - khai </a:t>
            </a:r>
            <a:r>
              <a:rPr lang="en-US" i="1" smtClean="0">
                <a:latin typeface="Times New Roman" panose="02020603050405020304" pitchFamily="18" charset="0"/>
                <a:ea typeface="Calibri" panose="020F0502020204030204" pitchFamily="34" charset="0"/>
                <a:cs typeface="Arial" panose="020B0604020202020204" pitchFamily="34" charset="0"/>
              </a:rPr>
              <a:t>báo và khởi tạo </a:t>
            </a:r>
            <a:r>
              <a:rPr lang="en-US" i="1">
                <a:latin typeface="Times New Roman" panose="02020603050405020304" pitchFamily="18" charset="0"/>
                <a:ea typeface="Calibri" panose="020F0502020204030204" pitchFamily="34" charset="0"/>
                <a:cs typeface="Arial" panose="020B0604020202020204" pitchFamily="34" charset="0"/>
              </a:rPr>
              <a:t>mảng nguyên </a:t>
            </a:r>
            <a:r>
              <a:rPr lang="en-US" i="1" smtClean="0">
                <a:latin typeface="Times New Roman" panose="02020603050405020304" pitchFamily="18" charset="0"/>
                <a:ea typeface="Calibri" panose="020F0502020204030204" pitchFamily="34" charset="0"/>
                <a:cs typeface="Arial" panose="020B0604020202020204" pitchFamily="34" charset="0"/>
              </a:rPr>
              <a:t>B </a:t>
            </a:r>
            <a:r>
              <a:rPr lang="en-US" i="1">
                <a:latin typeface="Times New Roman" panose="02020603050405020304" pitchFamily="18" charset="0"/>
                <a:ea typeface="Calibri" panose="020F0502020204030204" pitchFamily="34" charset="0"/>
                <a:cs typeface="Arial" panose="020B0604020202020204" pitchFamily="34" charset="0"/>
              </a:rPr>
              <a:t>gồm 7 phần </a:t>
            </a:r>
            <a:r>
              <a:rPr lang="en-US" i="1" smtClean="0">
                <a:latin typeface="Times New Roman" panose="02020603050405020304" pitchFamily="18" charset="0"/>
                <a:ea typeface="Calibri" panose="020F0502020204030204" pitchFamily="34" charset="0"/>
                <a:cs typeface="Arial" panose="020B0604020202020204" pitchFamily="34" charset="0"/>
              </a:rPr>
              <a:t>tử</a:t>
            </a:r>
          </a:p>
          <a:p>
            <a:pPr>
              <a:spcAft>
                <a:spcPts val="0"/>
              </a:spcAft>
              <a:tabLst>
                <a:tab pos="270510"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int B[7]={7,10,5,8,12,9,6};</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 khai báo biến </a:t>
            </a:r>
            <a:r>
              <a:rPr lang="en-US" i="1" smtClean="0">
                <a:latin typeface="Times New Roman" panose="02020603050405020304" pitchFamily="18" charset="0"/>
                <a:ea typeface="Calibri" panose="020F0502020204030204" pitchFamily="34" charset="0"/>
                <a:cs typeface="Arial" panose="020B0604020202020204" pitchFamily="34" charset="0"/>
              </a:rPr>
              <a:t>tong, x </a:t>
            </a:r>
            <a:r>
              <a:rPr lang="en-US" i="1">
                <a:latin typeface="Times New Roman" panose="02020603050405020304" pitchFamily="18" charset="0"/>
                <a:ea typeface="Calibri" panose="020F0502020204030204" pitchFamily="34" charset="0"/>
                <a:cs typeface="Arial" panose="020B0604020202020204" pitchFamily="34" charset="0"/>
              </a:rPr>
              <a:t>và khởi tạo giá trị ban đầu cho </a:t>
            </a:r>
            <a:r>
              <a:rPr lang="en-US" i="1" smtClean="0">
                <a:latin typeface="Times New Roman" panose="02020603050405020304" pitchFamily="18" charset="0"/>
                <a:ea typeface="Calibri" panose="020F0502020204030204" pitchFamily="34" charset="0"/>
                <a:cs typeface="Arial" panose="020B0604020202020204" pitchFamily="34" charset="0"/>
              </a:rPr>
              <a:t>tong</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int tong=0, x;</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 nhập x </a:t>
            </a:r>
            <a:endParaRPr lang="en-US" i="1" smtClean="0">
              <a:latin typeface="Times New Roman" panose="02020603050405020304" pitchFamily="18" charset="0"/>
              <a:ea typeface="Calibri" panose="020F0502020204030204" pitchFamily="34" charset="0"/>
              <a:cs typeface="Arial" panose="020B0604020202020204" pitchFamily="34"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cout&lt;&lt;"Nhap x:";</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cin&gt;&gt;x;</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 vòng lặp for và if (lớn hơn x</a:t>
            </a:r>
            <a:r>
              <a:rPr lang="en-US" i="1" smtClean="0">
                <a:latin typeface="Times New Roman" panose="02020603050405020304" pitchFamily="18" charset="0"/>
                <a:ea typeface="Calibri" panose="020F0502020204030204" pitchFamily="34" charset="0"/>
                <a:cs typeface="Arial" panose="020B0604020202020204" pitchFamily="34" charset="0"/>
              </a:rPr>
              <a:t>)</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for(int i=0;i&lt;7;i++)</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if(B[i]&gt;x)</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 công thức tính tong và xuất </a:t>
            </a:r>
            <a:r>
              <a:rPr lang="en-US" i="1" smtClean="0">
                <a:latin typeface="Times New Roman" panose="02020603050405020304" pitchFamily="18" charset="0"/>
                <a:ea typeface="Calibri" panose="020F0502020204030204" pitchFamily="34" charset="0"/>
                <a:cs typeface="Arial" panose="020B0604020202020204" pitchFamily="34" charset="0"/>
              </a:rPr>
              <a:t>tong</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tong=tong+B[i];</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    cout&lt;&lt;tong;</a:t>
            </a:r>
          </a:p>
          <a:p>
            <a:pPr>
              <a:spcAft>
                <a:spcPts val="0"/>
              </a:spcAft>
              <a:tabLst>
                <a:tab pos="270510" algn="l"/>
                <a:tab pos="540385" algn="l"/>
              </a:tabLst>
            </a:pPr>
            <a:r>
              <a:rPr lang="en-US" sz="2400" i="1">
                <a:effectLst/>
                <a:latin typeface="Times New Roman" panose="02020603050405020304" pitchFamily="18" charset="0"/>
                <a:ea typeface="Calibri" panose="020F0502020204030204" pitchFamily="34" charset="0"/>
                <a:cs typeface="Arial" panose="020B0604020202020204" pitchFamily="34" charset="0"/>
              </a:rPr>
              <a:t> </a:t>
            </a:r>
            <a:r>
              <a:rPr lang="en-US" sz="2400" i="1" smtClean="0">
                <a:effectLst/>
                <a:latin typeface="Times New Roman" panose="02020603050405020304" pitchFamily="18" charset="0"/>
                <a:ea typeface="Calibri" panose="020F0502020204030204" pitchFamily="34" charset="0"/>
                <a:cs typeface="Arial" panose="020B0604020202020204" pitchFamily="34" charset="0"/>
              </a:rPr>
              <a:t>    </a:t>
            </a:r>
            <a:endParaRPr lang="en-US" sz="24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0594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8336" y="272534"/>
            <a:ext cx="9111158" cy="878895"/>
          </a:xfrm>
          <a:prstGeom prst="rect">
            <a:avLst/>
          </a:prstGeom>
        </p:spPr>
        <p:txBody>
          <a:bodyPr wrap="square">
            <a:spAutoFit/>
          </a:bodyPr>
          <a:lstStyle/>
          <a:p>
            <a:pPr lvl="0">
              <a:lnSpc>
                <a:spcPct val="150000"/>
              </a:lnSpc>
              <a:spcAft>
                <a:spcPts val="0"/>
              </a:spcAft>
              <a:tabLst>
                <a:tab pos="270510" algn="l"/>
              </a:tabLst>
            </a:pPr>
            <a:r>
              <a:rPr lang="en-US" b="1" smtClean="0">
                <a:latin typeface="Times New Roman" panose="02020603050405020304" pitchFamily="18" charset="0"/>
                <a:ea typeface="Calibri" panose="020F0502020204030204" pitchFamily="34" charset="0"/>
                <a:cs typeface="Arial" panose="020B0604020202020204" pitchFamily="34" charset="0"/>
              </a:rPr>
              <a:t>1. Cho mảng nguyên B gồm 7 phần tử: 7, 10, 5, 8, 12, 9, 6.</a:t>
            </a:r>
          </a:p>
          <a:p>
            <a:pPr lvl="0">
              <a:lnSpc>
                <a:spcPct val="150000"/>
              </a:lnSpc>
              <a:spcAft>
                <a:spcPts val="0"/>
              </a:spcAft>
              <a:tabLst>
                <a:tab pos="270510" algn="l"/>
              </a:tabLst>
            </a:pPr>
            <a:r>
              <a:rPr lang="en-US" b="1" smtClean="0">
                <a:latin typeface="Times New Roman" panose="02020603050405020304" pitchFamily="18" charset="0"/>
                <a:ea typeface="Calibri" panose="020F0502020204030204" pitchFamily="34" charset="0"/>
                <a:cs typeface="Arial" panose="020B0604020202020204" pitchFamily="34" charset="0"/>
              </a:rPr>
              <a:t> Tính </a:t>
            </a:r>
            <a:r>
              <a:rPr lang="en-US" b="1">
                <a:latin typeface="Times New Roman" panose="02020603050405020304" pitchFamily="18" charset="0"/>
                <a:ea typeface="Calibri" panose="020F0502020204030204" pitchFamily="34" charset="0"/>
                <a:cs typeface="Arial" panose="020B0604020202020204" pitchFamily="34" charset="0"/>
              </a:rPr>
              <a:t>tổng các phần </a:t>
            </a:r>
            <a:r>
              <a:rPr lang="en-US" b="1" smtClean="0">
                <a:latin typeface="Times New Roman" panose="02020603050405020304" pitchFamily="18" charset="0"/>
                <a:ea typeface="Calibri" panose="020F0502020204030204" pitchFamily="34" charset="0"/>
                <a:cs typeface="Arial" panose="020B0604020202020204" pitchFamily="34" charset="0"/>
              </a:rPr>
              <a:t>tử trong mảng </a:t>
            </a:r>
            <a:r>
              <a:rPr lang="en-US" b="1">
                <a:latin typeface="Times New Roman" panose="02020603050405020304" pitchFamily="18" charset="0"/>
                <a:ea typeface="Calibri" panose="020F0502020204030204" pitchFamily="34" charset="0"/>
                <a:cs typeface="Arial" panose="020B0604020202020204" pitchFamily="34" charset="0"/>
              </a:rPr>
              <a:t>lớn hơn </a:t>
            </a:r>
            <a:r>
              <a:rPr lang="en-US" b="1" smtClean="0">
                <a:latin typeface="Times New Roman" panose="02020603050405020304" pitchFamily="18" charset="0"/>
                <a:ea typeface="Calibri" panose="020F0502020204030204" pitchFamily="34" charset="0"/>
                <a:cs typeface="Arial" panose="020B0604020202020204" pitchFamily="34" charset="0"/>
              </a:rPr>
              <a:t>x được nhập từ bàn phím</a:t>
            </a:r>
            <a:endParaRPr lang="en-US" sz="1200" b="1">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533401" y="1151429"/>
            <a:ext cx="10022540" cy="3939540"/>
          </a:xfrm>
          <a:prstGeom prst="rect">
            <a:avLst/>
          </a:prstGeom>
        </p:spPr>
        <p:txBody>
          <a:bodyPr wrap="square">
            <a:spAutoFit/>
          </a:bodyPr>
          <a:lstStyle/>
          <a:p>
            <a:pPr>
              <a:spcAft>
                <a:spcPts val="0"/>
              </a:spcAft>
              <a:tabLst>
                <a:tab pos="270510" algn="l"/>
              </a:tabLst>
            </a:pP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HD: - khai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báo và khởi tạo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mảng nguyên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B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gồm 7 phần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tử</a:t>
            </a:r>
          </a:p>
          <a:p>
            <a:pPr>
              <a:spcAft>
                <a:spcPts val="0"/>
              </a:spcAft>
              <a:tabLst>
                <a:tab pos="270510" algn="l"/>
              </a:tabLst>
            </a:pPr>
            <a:r>
              <a:rPr lang="en-US" sz="1600" smtClean="0">
                <a:latin typeface="Times New Roman" panose="02020603050405020304" pitchFamily="18" charset="0"/>
                <a:ea typeface="Calibri" panose="020F0502020204030204" pitchFamily="34" charset="0"/>
                <a:cs typeface="Arial" panose="020B0604020202020204" pitchFamily="34" charset="0"/>
              </a:rPr>
              <a:t>           int B[7]={7,10,5,8,12,9,6}</a:t>
            </a:r>
            <a:endParaRPr lang="en-US" sz="1600">
              <a:latin typeface="Calibri" panose="020F0502020204030204" pitchFamily="34" charset="0"/>
              <a:ea typeface="Calibri" panose="020F0502020204030204" pitchFamily="34" charset="0"/>
              <a:cs typeface="Arial" panose="020B0604020202020204" pitchFamily="34"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 khai báo biến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tong, x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và khởi tạo giá trị ban đầu cho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tong</a:t>
            </a:r>
          </a:p>
          <a:p>
            <a:pPr>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int tong=0, x;</a:t>
            </a:r>
            <a:endParaRPr lang="en-US">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     -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nhập x </a:t>
            </a:r>
            <a:endPar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endParaRPr>
          </a:p>
          <a:p>
            <a:pPr>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cout&lt;&lt;"Nhap x:"; cin&gt;&gt;x;</a:t>
            </a:r>
            <a:endParaRPr lang="en-US">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 vòng lặp for và if (lớn hơn x</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r>
              <a:rPr lang="en-US" i="1" smtClean="0">
                <a:latin typeface="Times New Roman" panose="02020603050405020304" pitchFamily="18" charset="0"/>
                <a:ea typeface="Calibri" panose="020F0502020204030204" pitchFamily="34" charset="0"/>
                <a:cs typeface="Times New Roman" panose="02020603050405020304" pitchFamily="18" charset="0"/>
              </a:rPr>
              <a:t>                for(int i=0; i&lt;7; i++)</a:t>
            </a:r>
          </a:p>
          <a:p>
            <a:pPr>
              <a:spcAft>
                <a:spcPts val="0"/>
              </a:spcAft>
              <a:tabLst>
                <a:tab pos="270510" algn="l"/>
                <a:tab pos="540385" algn="l"/>
              </a:tabLst>
            </a:pPr>
            <a:r>
              <a:rPr lang="en-US" i="1" smtClean="0">
                <a:latin typeface="Times New Roman" panose="02020603050405020304" pitchFamily="18" charset="0"/>
                <a:ea typeface="Calibri" panose="020F0502020204030204" pitchFamily="34" charset="0"/>
                <a:cs typeface="Times New Roman" panose="02020603050405020304" pitchFamily="18" charset="0"/>
              </a:rPr>
              <a:t>                if(a[i]&gt;x)</a:t>
            </a:r>
          </a:p>
          <a:p>
            <a:pPr>
              <a:tabLst>
                <a:tab pos="270510" algn="l"/>
                <a:tab pos="540385" algn="l"/>
              </a:tabLst>
            </a:pP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 công thức tính tong và xuất tong</a:t>
            </a:r>
            <a:endParaRPr lang="en-US">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smtClean="0">
                <a:latin typeface="Times New Roman" panose="02020603050405020304" pitchFamily="18" charset="0"/>
                <a:ea typeface="Calibri" panose="020F0502020204030204" pitchFamily="34" charset="0"/>
                <a:cs typeface="Times New Roman" panose="02020603050405020304" pitchFamily="18" charset="0"/>
              </a:rPr>
              <a:t>                tong=tong+a[i];</a:t>
            </a: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r>
              <a:rPr lang="en-US" i="1" smtClean="0">
                <a:latin typeface="Times New Roman" panose="02020603050405020304" pitchFamily="18" charset="0"/>
                <a:ea typeface="Calibri" panose="020F0502020204030204" pitchFamily="34" charset="0"/>
                <a:cs typeface="Times New Roman" panose="02020603050405020304" pitchFamily="18" charset="0"/>
              </a:rPr>
              <a:t>      cout&lt;&lt;"Tong la:"&lt;&lt;tong;</a:t>
            </a:r>
          </a:p>
          <a:p>
            <a:pPr>
              <a:spcAft>
                <a:spcPts val="0"/>
              </a:spcAft>
              <a:tabLst>
                <a:tab pos="270510" algn="l"/>
                <a:tab pos="540385" algn="l"/>
              </a:tabLst>
            </a:pPr>
            <a:endParaRPr lang="en-US">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99406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228600"/>
            <a:ext cx="12954000" cy="7315200"/>
          </a:xfrm>
          <a:prstGeom prst="rect">
            <a:avLst/>
          </a:prstGeom>
        </p:spPr>
      </p:pic>
    </p:spTree>
    <p:extLst>
      <p:ext uri="{BB962C8B-B14F-4D97-AF65-F5344CB8AC3E}">
        <p14:creationId xmlns:p14="http://schemas.microsoft.com/office/powerpoint/2010/main" val="29094814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8336" y="272534"/>
            <a:ext cx="9414757" cy="369332"/>
          </a:xfrm>
          <a:prstGeom prst="rect">
            <a:avLst/>
          </a:prstGeom>
        </p:spPr>
        <p:txBody>
          <a:bodyPr wrap="none">
            <a:spAutoFit/>
          </a:bodyPr>
          <a:lstStyle/>
          <a:p>
            <a:pPr lvl="0">
              <a:spcAft>
                <a:spcPts val="0"/>
              </a:spcAft>
              <a:tabLst>
                <a:tab pos="270510" algn="l"/>
              </a:tabLst>
            </a:pPr>
            <a:r>
              <a:rPr lang="en-US" b="1" smtClean="0">
                <a:latin typeface="Times New Roman" panose="02020603050405020304" pitchFamily="18" charset="0"/>
                <a:ea typeface="Calibri" panose="020F0502020204030204" pitchFamily="34" charset="0"/>
                <a:cs typeface="Arial" panose="020B0604020202020204" pitchFamily="34" charset="0"/>
              </a:rPr>
              <a:t>2. Cho mảng nguyên A gồm 7 phần tử: 7, 10, 5, 8, 12, 9, 6. Sắp xếp mảng A theo chiều </a:t>
            </a:r>
            <a:r>
              <a:rPr lang="en-US" b="1" smtClean="0">
                <a:solidFill>
                  <a:srgbClr val="FF0000"/>
                </a:solidFill>
                <a:latin typeface="Times New Roman" panose="02020603050405020304" pitchFamily="18" charset="0"/>
                <a:ea typeface="Calibri" panose="020F0502020204030204" pitchFamily="34" charset="0"/>
                <a:cs typeface="Arial" panose="020B0604020202020204" pitchFamily="34" charset="0"/>
              </a:rPr>
              <a:t>tăng dần</a:t>
            </a:r>
            <a:endParaRPr lang="en-US" sz="1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2" name="Rectangle 1"/>
          <p:cNvSpPr/>
          <p:nvPr/>
        </p:nvSpPr>
        <p:spPr>
          <a:xfrm>
            <a:off x="288336" y="830614"/>
            <a:ext cx="10563440" cy="4431983"/>
          </a:xfrm>
          <a:prstGeom prst="rect">
            <a:avLst/>
          </a:prstGeom>
        </p:spPr>
        <p:txBody>
          <a:bodyPr wrap="square">
            <a:spAutoFit/>
          </a:bodyPr>
          <a:lstStyle/>
          <a:p>
            <a:pPr marL="270510">
              <a:spcAft>
                <a:spcPts val="0"/>
              </a:spcAft>
              <a:tabLst>
                <a:tab pos="270510" algn="l"/>
              </a:tabLst>
            </a:pPr>
            <a:r>
              <a:rPr lang="en-US" i="1">
                <a:latin typeface="Times New Roman" panose="02020603050405020304" pitchFamily="18" charset="0"/>
                <a:ea typeface="Calibri" panose="020F0502020204030204" pitchFamily="34" charset="0"/>
                <a:cs typeface="Arial" panose="020B0604020202020204" pitchFamily="34" charset="0"/>
              </a:rPr>
              <a:t>HD: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 khai báo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và khởi tạo mảng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nguyên A gồm 7 phần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tử</a:t>
            </a:r>
          </a:p>
          <a:p>
            <a:pPr marL="270510">
              <a:spcAft>
                <a:spcPts val="0"/>
              </a:spcAft>
              <a:tabLst>
                <a:tab pos="270510" algn="l"/>
              </a:tabLst>
            </a:pPr>
            <a:endParaRPr lang="en-US" sz="1200">
              <a:latin typeface="Calibri" panose="020F0502020204030204" pitchFamily="34" charset="0"/>
              <a:ea typeface="Calibri" panose="020F0502020204030204" pitchFamily="34" charset="0"/>
              <a:cs typeface="Arial" panose="020B0604020202020204" pitchFamily="34" charset="0"/>
            </a:endParaRPr>
          </a:p>
          <a:p>
            <a:pPr marL="270510">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  - </a:t>
            </a:r>
            <a:r>
              <a:rPr lang="en-US" i="1">
                <a:solidFill>
                  <a:srgbClr val="0000FF"/>
                </a:solidFill>
                <a:latin typeface="Times New Roman" panose="02020603050405020304" pitchFamily="18" charset="0"/>
                <a:ea typeface="Calibri" panose="020F0502020204030204" pitchFamily="34" charset="0"/>
                <a:cs typeface="Arial" panose="020B0604020202020204" pitchFamily="34" charset="0"/>
              </a:rPr>
              <a:t>dùng 2 vòng lặp for và if để so sánh hai phần tử liền </a:t>
            </a:r>
            <a:r>
              <a:rPr lang="en-US" i="1" smtClean="0">
                <a:solidFill>
                  <a:srgbClr val="0000FF"/>
                </a:solidFill>
                <a:latin typeface="Times New Roman" panose="02020603050405020304" pitchFamily="18" charset="0"/>
                <a:ea typeface="Calibri" panose="020F0502020204030204" pitchFamily="34" charset="0"/>
                <a:cs typeface="Arial" panose="020B0604020202020204" pitchFamily="34" charset="0"/>
              </a:rPr>
              <a:t>kề</a:t>
            </a:r>
          </a:p>
          <a:p>
            <a:pPr marL="270510">
              <a:spcAft>
                <a:spcPts val="0"/>
              </a:spcAft>
              <a:tabLst>
                <a:tab pos="270510" algn="l"/>
                <a:tab pos="540385" algn="l"/>
              </a:tabLst>
            </a:pPr>
            <a:r>
              <a:rPr lang="en-US" sz="1200" i="1">
                <a:latin typeface="Times New Roman" panose="02020603050405020304" pitchFamily="18" charset="0"/>
                <a:ea typeface="Calibri" panose="020F0502020204030204" pitchFamily="34" charset="0"/>
                <a:cs typeface="Arial" panose="020B0604020202020204" pitchFamily="34" charset="0"/>
              </a:rPr>
              <a:t> </a:t>
            </a:r>
            <a:r>
              <a:rPr lang="en-US" sz="1200" i="1" smtClean="0">
                <a:latin typeface="Times New Roman" panose="02020603050405020304" pitchFamily="18" charset="0"/>
                <a:ea typeface="Calibri" panose="020F0502020204030204" pitchFamily="34" charset="0"/>
                <a:cs typeface="Arial" panose="020B0604020202020204" pitchFamily="34" charset="0"/>
              </a:rPr>
              <a:t>       </a:t>
            </a:r>
            <a:r>
              <a:rPr lang="en-US" i="1" smtClean="0">
                <a:latin typeface="Times New Roman" panose="02020603050405020304" pitchFamily="18" charset="0"/>
                <a:ea typeface="Calibri" panose="020F0502020204030204" pitchFamily="34" charset="0"/>
                <a:cs typeface="Arial" panose="020B0604020202020204" pitchFamily="34" charset="0"/>
              </a:rPr>
              <a:t>for (int i=0; i&lt;6; i++)</a:t>
            </a:r>
          </a:p>
          <a:p>
            <a:pPr marL="270510">
              <a:spcAft>
                <a:spcPts val="0"/>
              </a:spcAft>
              <a:tabLst>
                <a:tab pos="270510" algn="l"/>
                <a:tab pos="540385" algn="l"/>
              </a:tabLst>
            </a:pPr>
            <a:r>
              <a:rPr lang="en-US" i="1">
                <a:latin typeface="Times New Roman" panose="02020603050405020304" pitchFamily="18" charset="0"/>
                <a:ea typeface="Calibri" panose="020F0502020204030204" pitchFamily="34" charset="0"/>
                <a:cs typeface="Times New Roman" panose="02020603050405020304" pitchFamily="18" charset="0"/>
              </a:rPr>
              <a:t> </a:t>
            </a:r>
            <a:r>
              <a:rPr lang="en-US" i="1" smtClean="0">
                <a:latin typeface="Times New Roman" panose="02020603050405020304" pitchFamily="18" charset="0"/>
                <a:ea typeface="Calibri" panose="020F0502020204030204" pitchFamily="34" charset="0"/>
                <a:cs typeface="Times New Roman" panose="02020603050405020304" pitchFamily="18" charset="0"/>
              </a:rPr>
              <a:t>     for (int j=i+1; j&lt;7; j++)</a:t>
            </a:r>
          </a:p>
          <a:p>
            <a:pPr marL="270510">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 if (A[i]</a:t>
            </a:r>
            <a:r>
              <a:rPr lang="en-US"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&gt;</a:t>
            </a:r>
            <a:r>
              <a:rPr lang="en-US" smtClean="0">
                <a:latin typeface="Times New Roman" panose="02020603050405020304" pitchFamily="18" charset="0"/>
                <a:ea typeface="Calibri" panose="020F0502020204030204" pitchFamily="34" charset="0"/>
                <a:cs typeface="Times New Roman" panose="02020603050405020304" pitchFamily="18" charset="0"/>
              </a:rPr>
              <a:t>A[j])</a:t>
            </a:r>
          </a:p>
          <a:p>
            <a:pPr marL="270510">
              <a:tabLst>
                <a:tab pos="270510" algn="l"/>
                <a:tab pos="540385" algn="l"/>
              </a:tabLst>
            </a:pP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dùng biến tam để hoán đổi vị trí phần tử</a:t>
            </a:r>
            <a:endParaRPr lang="en-US">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marL="270510">
              <a:spcAft>
                <a:spcPts val="0"/>
              </a:spcAft>
              <a:tabLst>
                <a:tab pos="270510" algn="l"/>
                <a:tab pos="540385" algn="l"/>
              </a:tabLst>
            </a:pPr>
            <a:r>
              <a:rPr lang="en-US" smtClean="0">
                <a:latin typeface="Times New Roman" panose="02020603050405020304" pitchFamily="18" charset="0"/>
                <a:ea typeface="Calibri" panose="020F0502020204030204" pitchFamily="34" charset="0"/>
                <a:cs typeface="Times New Roman" panose="02020603050405020304" pitchFamily="18" charset="0"/>
              </a:rPr>
              <a:t>    { tam=A[i];</a:t>
            </a:r>
          </a:p>
          <a:p>
            <a:pPr marL="270510">
              <a:spcAft>
                <a:spcPts val="0"/>
              </a:spcAft>
              <a:tabLst>
                <a:tab pos="270510" algn="l"/>
                <a:tab pos="540385" algn="l"/>
              </a:tabLst>
            </a:pPr>
            <a:r>
              <a:rPr lang="en-US">
                <a:latin typeface="Times New Roman" panose="02020603050405020304" pitchFamily="18" charset="0"/>
                <a:ea typeface="Calibri" panose="020F0502020204030204" pitchFamily="34" charset="0"/>
                <a:cs typeface="Times New Roman" panose="02020603050405020304" pitchFamily="18" charset="0"/>
              </a:rPr>
              <a:t> </a:t>
            </a:r>
            <a:r>
              <a:rPr lang="en-US" smtClean="0">
                <a:latin typeface="Times New Roman" panose="02020603050405020304" pitchFamily="18" charset="0"/>
                <a:ea typeface="Calibri" panose="020F0502020204030204" pitchFamily="34" charset="0"/>
                <a:cs typeface="Times New Roman" panose="02020603050405020304" pitchFamily="18" charset="0"/>
              </a:rPr>
              <a:t>    A[i]=A[j];</a:t>
            </a:r>
          </a:p>
          <a:p>
            <a:pPr marL="270510">
              <a:spcAft>
                <a:spcPts val="0"/>
              </a:spcAft>
              <a:tabLst>
                <a:tab pos="270510" algn="l"/>
                <a:tab pos="540385" algn="l"/>
              </a:tabLst>
            </a:pPr>
            <a:r>
              <a:rPr lang="en-US">
                <a:latin typeface="Times New Roman" panose="02020603050405020304" pitchFamily="18" charset="0"/>
                <a:ea typeface="Calibri" panose="020F0502020204030204" pitchFamily="34" charset="0"/>
                <a:cs typeface="Times New Roman" panose="02020603050405020304" pitchFamily="18" charset="0"/>
              </a:rPr>
              <a:t> </a:t>
            </a:r>
            <a:r>
              <a:rPr lang="en-US" smtClean="0">
                <a:latin typeface="Times New Roman" panose="02020603050405020304" pitchFamily="18" charset="0"/>
                <a:ea typeface="Calibri" panose="020F0502020204030204" pitchFamily="34" charset="0"/>
                <a:cs typeface="Times New Roman" panose="02020603050405020304" pitchFamily="18" charset="0"/>
              </a:rPr>
              <a:t>    A[j]=tam;}</a:t>
            </a:r>
          </a:p>
          <a:p>
            <a:pPr marL="270510">
              <a:spcAft>
                <a:spcPts val="0"/>
              </a:spcAft>
              <a:tabLst>
                <a:tab pos="270510" algn="l"/>
                <a:tab pos="540385" algn="l"/>
              </a:tabLst>
            </a:pPr>
            <a:r>
              <a:rPr lang="en-US">
                <a:latin typeface="Times New Roman" panose="02020603050405020304" pitchFamily="18" charset="0"/>
                <a:ea typeface="Calibri" panose="020F0502020204030204" pitchFamily="34" charset="0"/>
                <a:cs typeface="Times New Roman" panose="02020603050405020304" pitchFamily="18" charset="0"/>
              </a:rPr>
              <a:t> </a:t>
            </a:r>
            <a:r>
              <a:rPr lang="en-US" smtClean="0">
                <a:latin typeface="Times New Roman" panose="02020603050405020304" pitchFamily="18" charset="0"/>
                <a:ea typeface="Calibri" panose="020F0502020204030204" pitchFamily="34" charset="0"/>
                <a:cs typeface="Times New Roman" panose="02020603050405020304" pitchFamily="18" charset="0"/>
              </a:rPr>
              <a:t>    }</a:t>
            </a:r>
            <a:endParaRPr lang="en-US">
              <a:latin typeface="Times New Roman" panose="02020603050405020304" pitchFamily="18" charset="0"/>
              <a:ea typeface="Calibri" panose="020F0502020204030204" pitchFamily="34" charset="0"/>
              <a:cs typeface="Times New Roman" panose="02020603050405020304" pitchFamily="18" charset="0"/>
            </a:endParaRPr>
          </a:p>
          <a:p>
            <a:pPr marL="270510">
              <a:spcAft>
                <a:spcPts val="0"/>
              </a:spcAft>
              <a:tabLst>
                <a:tab pos="270510" algn="l"/>
                <a:tab pos="540385" algn="l"/>
              </a:tabLst>
            </a:pP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 </a:t>
            </a:r>
            <a:r>
              <a:rPr lang="en-US" i="1">
                <a:solidFill>
                  <a:srgbClr val="0000FF"/>
                </a:solidFill>
                <a:latin typeface="Times New Roman" panose="02020603050405020304" pitchFamily="18" charset="0"/>
                <a:ea typeface="Calibri" panose="020F0502020204030204" pitchFamily="34" charset="0"/>
                <a:cs typeface="Times New Roman" panose="02020603050405020304" pitchFamily="18" charset="0"/>
              </a:rPr>
              <a:t>xuất </a:t>
            </a:r>
            <a:r>
              <a:rPr lang="en-US" i="1"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mảng vừa được sắp xếp</a:t>
            </a:r>
          </a:p>
          <a:p>
            <a:r>
              <a:rPr lang="en-US" smtClean="0">
                <a:latin typeface="Times New Roman" panose="02020603050405020304" pitchFamily="18" charset="0"/>
                <a:cs typeface="Times New Roman" panose="02020603050405020304" pitchFamily="18" charset="0"/>
              </a:rPr>
              <a:t>           for(int i=0;i&lt;7;i</a:t>
            </a:r>
            <a:r>
              <a:rPr lang="en-US">
                <a:latin typeface="Times New Roman" panose="02020603050405020304" pitchFamily="18" charset="0"/>
                <a:cs typeface="Times New Roman" panose="02020603050405020304" pitchFamily="18" charset="0"/>
              </a:rPr>
              <a:t>++)</a:t>
            </a:r>
          </a:p>
          <a:p>
            <a:r>
              <a:rPr lang="en-US">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cout</a:t>
            </a:r>
            <a:r>
              <a:rPr lang="en-US" smtClean="0">
                <a:latin typeface="Times New Roman" panose="02020603050405020304" pitchFamily="18" charset="0"/>
                <a:cs typeface="Times New Roman" panose="02020603050405020304" pitchFamily="18" charset="0"/>
              </a:rPr>
              <a:t>&lt;&lt;A[i]&lt;&lt;" ";</a:t>
            </a:r>
            <a:endParaRPr lang="en-US">
              <a:latin typeface="Times New Roman" panose="02020603050405020304" pitchFamily="18" charset="0"/>
              <a:cs typeface="Times New Roman" panose="02020603050405020304" pitchFamily="18" charset="0"/>
            </a:endParaRPr>
          </a:p>
          <a:p>
            <a:pPr marL="270510">
              <a:spcAft>
                <a:spcPts val="0"/>
              </a:spcAft>
              <a:tabLst>
                <a:tab pos="270510" algn="l"/>
                <a:tab pos="540385" algn="l"/>
              </a:tabLst>
            </a:pPr>
            <a:endParaRPr lang="en-US">
              <a:latin typeface="Times New Roman" panose="02020603050405020304" pitchFamily="18" charset="0"/>
              <a:ea typeface="Calibri" panose="020F0502020204030204" pitchFamily="34" charset="0"/>
              <a:cs typeface="Times New Roman" panose="02020603050405020304" pitchFamily="18" charset="0"/>
            </a:endParaRPr>
          </a:p>
          <a:p>
            <a:pPr marL="270510">
              <a:spcAft>
                <a:spcPts val="0"/>
              </a:spcAft>
              <a:tabLst>
                <a:tab pos="270510" algn="l"/>
                <a:tab pos="540385" algn="l"/>
              </a:tabLst>
            </a:pPr>
            <a:r>
              <a:rPr lang="en-US" i="1">
                <a:latin typeface="Times New Roman" panose="02020603050405020304" pitchFamily="18" charset="0"/>
                <a:ea typeface="Calibri" panose="020F0502020204030204" pitchFamily="34" charset="0"/>
                <a:cs typeface="Arial" panose="020B0604020202020204" pitchFamily="34" charset="0"/>
              </a:rPr>
              <a:t> </a:t>
            </a:r>
            <a:endParaRPr lang="en-US" sz="12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08985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2122</TotalTime>
  <Words>764</Words>
  <Application>Microsoft Office PowerPoint</Application>
  <PresentationFormat>Widescreen</PresentationFormat>
  <Paragraphs>106</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Menlo</vt:lpstr>
      <vt:lpstr>Muli</vt:lpstr>
      <vt:lpstr>Open Sans</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THPT PHÚ HÒA Tổ Tin học - Lớp 10</dc:title>
  <dc:creator>Vo Thi Huynh Giang</dc:creator>
  <cp:lastModifiedBy>Minh1082QN</cp:lastModifiedBy>
  <cp:revision>176</cp:revision>
  <dcterms:created xsi:type="dcterms:W3CDTF">2021-08-29T02:17:03Z</dcterms:created>
  <dcterms:modified xsi:type="dcterms:W3CDTF">2022-03-04T22:17:23Z</dcterms:modified>
</cp:coreProperties>
</file>